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309" r:id="rId3"/>
    <p:sldId id="308" r:id="rId4"/>
    <p:sldId id="310" r:id="rId5"/>
    <p:sldId id="312" r:id="rId6"/>
    <p:sldId id="326" r:id="rId7"/>
    <p:sldId id="597" r:id="rId8"/>
    <p:sldId id="354" r:id="rId9"/>
    <p:sldId id="337" r:id="rId10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8B3F"/>
    <a:srgbClr val="676869"/>
    <a:srgbClr val="36123A"/>
    <a:srgbClr val="5B2378"/>
    <a:srgbClr val="582072"/>
    <a:srgbClr val="541F6B"/>
    <a:srgbClr val="622C80"/>
    <a:srgbClr val="542770"/>
    <a:srgbClr val="CC701E"/>
    <a:srgbClr val="CE7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4"/>
    <p:restoredTop sz="95018"/>
  </p:normalViewPr>
  <p:slideViewPr>
    <p:cSldViewPr snapToGrid="0" snapToObjects="1">
      <p:cViewPr>
        <p:scale>
          <a:sx n="100" d="100"/>
          <a:sy n="100" d="100"/>
        </p:scale>
        <p:origin x="480" y="-216"/>
      </p:cViewPr>
      <p:guideLst>
        <p:guide orient="horz" pos="396"/>
        <p:guide pos="272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AF3C9-3063-104F-841D-DE477684B3E6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87031-0891-5D47-9A0E-BE28BC9818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4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B52B7-B7E9-3943-A070-1A61C5B617C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46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53A3-D304-544E-942A-41C420899CAA}" type="datetime1">
              <a:rPr lang="pt-BR" smtClean="0"/>
              <a:t>08/11/2022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7AA-0AE1-4940-B96B-9B4F05CB2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37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64A5-DA83-EA4D-84C1-D1EDE4AA451E}" type="datetime1">
              <a:rPr lang="pt-BR" smtClean="0"/>
              <a:t>08/11/2022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7AA-0AE1-4940-B96B-9B4F05CB2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4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0851-50A2-5845-88A4-63D48D8AD1E6}" type="datetime1">
              <a:rPr lang="pt-BR" smtClean="0"/>
              <a:t>08/11/2022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7AA-0AE1-4940-B96B-9B4F05CB2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88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6CA-AB5C-714B-AC99-9A73F3249C50}" type="datetime1">
              <a:rPr lang="pt-BR" smtClean="0"/>
              <a:t>08/11/2022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7AA-0AE1-4940-B96B-9B4F05CB2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81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05F7-46D5-F449-8D85-653DBD0D1C7B}" type="datetime1">
              <a:rPr lang="pt-BR" smtClean="0"/>
              <a:t>08/11/2022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7AA-0AE1-4940-B96B-9B4F05CB2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26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2040-3B39-284C-B136-268A65B85421}" type="datetime1">
              <a:rPr lang="pt-BR" smtClean="0"/>
              <a:t>08/11/2022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7AA-0AE1-4940-B96B-9B4F05CB2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43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682F-A38A-2A49-839D-B14FD504B395}" type="datetime1">
              <a:rPr lang="pt-BR" smtClean="0"/>
              <a:t>08/11/2022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7AA-0AE1-4940-B96B-9B4F05CB2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43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4DC8-018C-0648-9635-DD4C76AA0FBD}" type="datetime1">
              <a:rPr lang="pt-BR" smtClean="0"/>
              <a:t>08/11/2022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7AA-0AE1-4940-B96B-9B4F05CB2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80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74A-5312-2D4D-BF59-4A693E0BD1EA}" type="datetime1">
              <a:rPr lang="pt-BR" smtClean="0"/>
              <a:t>08/11/2022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7AA-0AE1-4940-B96B-9B4F05CB2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20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78C1-A914-FD49-BDF9-B2A342F4F458}" type="datetime1">
              <a:rPr lang="pt-BR" smtClean="0"/>
              <a:t>08/11/2022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7AA-0AE1-4940-B96B-9B4F05CB2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04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E9ED-1B99-1D4C-9859-14152AF6D31D}" type="datetime1">
              <a:rPr lang="pt-BR" smtClean="0"/>
              <a:t>08/11/2022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7AA-0AE1-4940-B96B-9B4F05CB2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5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A880-5414-3246-905B-21550D5D7C82}" type="datetime1">
              <a:rPr lang="pt-BR" smtClean="0"/>
              <a:t>08/11/2022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17AA-0AE1-4940-B96B-9B4F05CB28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5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2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67F99B1-BF22-2D4E-92A2-5D32A65F62B8}"/>
              </a:ext>
            </a:extLst>
          </p:cNvPr>
          <p:cNvSpPr txBox="1"/>
          <p:nvPr/>
        </p:nvSpPr>
        <p:spPr>
          <a:xfrm>
            <a:off x="6766560" y="2651760"/>
            <a:ext cx="199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40" dirty="0">
                <a:solidFill>
                  <a:schemeClr val="bg1"/>
                </a:solidFill>
                <a:latin typeface="Muli ExtraLight" pitchFamily="2" charset="77"/>
              </a:rPr>
              <a:t>Transição</a:t>
            </a:r>
            <a:r>
              <a:rPr lang="pt-BR" sz="2340" dirty="0">
                <a:solidFill>
                  <a:schemeClr val="bg1"/>
                </a:solidFill>
                <a:latin typeface="Muli Medium" pitchFamily="2" charset="77"/>
              </a:rPr>
              <a:t>     </a:t>
            </a:r>
          </a:p>
          <a:p>
            <a:r>
              <a:rPr lang="pt-BR" sz="2340" dirty="0">
                <a:solidFill>
                  <a:schemeClr val="bg1"/>
                </a:solidFill>
                <a:latin typeface="Muli Light" pitchFamily="2" charset="77"/>
              </a:rPr>
              <a:t>de </a:t>
            </a:r>
            <a:r>
              <a:rPr lang="pt-BR" sz="2340" b="1" dirty="0">
                <a:solidFill>
                  <a:schemeClr val="bg1"/>
                </a:solidFill>
                <a:latin typeface="Muli Light" pitchFamily="2" charset="77"/>
              </a:rPr>
              <a:t>Carreira </a:t>
            </a:r>
          </a:p>
        </p:txBody>
      </p:sp>
      <p:pic>
        <p:nvPicPr>
          <p:cNvPr id="3" name="Imagem 2" descr="Uma imagem contendo no interior, homem, foto, laptop&#10;&#10;Descrição gerada automaticamente">
            <a:extLst>
              <a:ext uri="{FF2B5EF4-FFF2-40B4-BE49-F238E27FC236}">
                <a16:creationId xmlns:a16="http://schemas.microsoft.com/office/drawing/2014/main" id="{A5D166D1-0E63-1243-8A22-667466D0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35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60B5233-1DA8-99A3-F3D0-732A30E3E1AC}"/>
              </a:ext>
            </a:extLst>
          </p:cNvPr>
          <p:cNvSpPr/>
          <p:nvPr/>
        </p:nvSpPr>
        <p:spPr>
          <a:xfrm>
            <a:off x="2090059" y="4722606"/>
            <a:ext cx="6181874" cy="420894"/>
          </a:xfrm>
          <a:prstGeom prst="rect">
            <a:avLst/>
          </a:prstGeom>
          <a:solidFill>
            <a:srgbClr val="361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D12334-5889-8902-4C51-4D90BBC49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28" t="45371" r="31156" b="35611"/>
          <a:stretch/>
        </p:blipFill>
        <p:spPr>
          <a:xfrm>
            <a:off x="1145221" y="4711500"/>
            <a:ext cx="94483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8EB51CC-0DEF-E844-AF12-52B7B6F69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3500"/>
          </a:xfrm>
          <a:prstGeom prst="rect">
            <a:avLst/>
          </a:prstGeom>
        </p:spPr>
      </p:pic>
      <p:pic>
        <p:nvPicPr>
          <p:cNvPr id="13" name="Imagem 12" descr="Uma imagem contendo desenho&#10;&#10;Descrição gerada automaticamente">
            <a:extLst>
              <a:ext uri="{FF2B5EF4-FFF2-40B4-BE49-F238E27FC236}">
                <a16:creationId xmlns:a16="http://schemas.microsoft.com/office/drawing/2014/main" id="{05171C08-CA47-2244-87A2-E869B601E2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971"/>
          <a:stretch/>
        </p:blipFill>
        <p:spPr>
          <a:xfrm>
            <a:off x="431799" y="1465030"/>
            <a:ext cx="2183809" cy="74988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CC18A96-7D74-5B4A-9F23-9C4F471A9B78}"/>
              </a:ext>
            </a:extLst>
          </p:cNvPr>
          <p:cNvSpPr txBox="1"/>
          <p:nvPr/>
        </p:nvSpPr>
        <p:spPr>
          <a:xfrm>
            <a:off x="7025981" y="157418"/>
            <a:ext cx="1999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>
                <a:solidFill>
                  <a:srgbClr val="AFAA8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 de 2022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F904A8B-F527-2747-8006-240D12A59D28}"/>
              </a:ext>
            </a:extLst>
          </p:cNvPr>
          <p:cNvSpPr txBox="1"/>
          <p:nvPr/>
        </p:nvSpPr>
        <p:spPr>
          <a:xfrm>
            <a:off x="502321" y="3211050"/>
            <a:ext cx="2681759" cy="10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pt-BR" sz="1200" b="1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STATO</a:t>
            </a:r>
          </a:p>
          <a:p>
            <a:pPr>
              <a:lnSpc>
                <a:spcPts val="1500"/>
              </a:lnSpc>
            </a:pPr>
            <a:r>
              <a:rPr lang="pt-BR" sz="1200" b="1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Cristiane </a:t>
            </a:r>
            <a:r>
              <a:rPr lang="pt-BR" sz="1200" b="1" dirty="0" err="1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Aliaga</a:t>
            </a:r>
            <a:endParaRPr lang="pt-BR" sz="1200" b="1" dirty="0">
              <a:solidFill>
                <a:srgbClr val="602D8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ts val="1500"/>
              </a:lnSpc>
            </a:pPr>
            <a:r>
              <a:rPr lang="pt-BR" sz="1100" dirty="0">
                <a:ea typeface="Arial Unicode MS" panose="020B0604020202020204"/>
              </a:rPr>
              <a:t>Gerente de </a:t>
            </a:r>
            <a:r>
              <a:rPr lang="pt-BR" sz="1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Negócios B2B Nacional</a:t>
            </a:r>
          </a:p>
          <a:p>
            <a:pPr>
              <a:lnSpc>
                <a:spcPts val="1500"/>
              </a:lnSpc>
            </a:pPr>
            <a:r>
              <a:rPr lang="pt-BR" sz="1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11 3844-6068/67 | 11 </a:t>
            </a:r>
            <a:r>
              <a:rPr lang="pt-BR" sz="1100" dirty="0">
                <a:ea typeface="Arial Unicode MS" panose="020B0604020202020204" pitchFamily="34" charset="-128"/>
              </a:rPr>
              <a:t>9 5922-0859</a:t>
            </a:r>
          </a:p>
          <a:p>
            <a:pPr>
              <a:lnSpc>
                <a:spcPts val="1500"/>
              </a:lnSpc>
            </a:pPr>
            <a:r>
              <a:rPr lang="pt-BR" sz="1100" dirty="0">
                <a:ea typeface="Arial Unicode MS" panose="020B0604020202020204" pitchFamily="34" charset="-128"/>
              </a:rPr>
              <a:t>cristiane.aliaga@statobr.com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94CC6CB-6158-2B4C-92A9-C7C798050933}"/>
              </a:ext>
            </a:extLst>
          </p:cNvPr>
          <p:cNvSpPr txBox="1"/>
          <p:nvPr/>
        </p:nvSpPr>
        <p:spPr>
          <a:xfrm>
            <a:off x="3976577" y="1647615"/>
            <a:ext cx="46874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 de </a:t>
            </a:r>
            <a:r>
              <a:rPr lang="pt-BR" sz="2100" dirty="0">
                <a:solidFill>
                  <a:srgbClr val="D58B3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Transição de Carreira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5FF0A4A-98D2-7F4F-2006-2727E20FF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28" t="45371" r="31156" b="35611"/>
          <a:stretch/>
        </p:blipFill>
        <p:spPr>
          <a:xfrm>
            <a:off x="245951" y="189204"/>
            <a:ext cx="1616004" cy="716347"/>
          </a:xfrm>
          <a:prstGeom prst="rect">
            <a:avLst/>
          </a:prstGeom>
        </p:spPr>
      </p:pic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EC0C5AB9-ADAB-2D04-3A69-DC08B1540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055" y="3540999"/>
            <a:ext cx="2120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2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ulher com roupa preta&#10;&#10;Descrição gerada automaticamente">
            <a:extLst>
              <a:ext uri="{FF2B5EF4-FFF2-40B4-BE49-F238E27FC236}">
                <a16:creationId xmlns:a16="http://schemas.microsoft.com/office/drawing/2014/main" id="{6856B92B-D6E6-81EA-CD60-BCFD8CC3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9152000" cy="5148000"/>
          </a:xfrm>
          <a:prstGeom prst="rect">
            <a:avLst/>
          </a:prstGeom>
        </p:spPr>
      </p:pic>
      <p:pic>
        <p:nvPicPr>
          <p:cNvPr id="9" name="Imagem 8" descr="Mulher com roupa preta&#10;&#10;Descrição gerada automaticamente">
            <a:extLst>
              <a:ext uri="{FF2B5EF4-FFF2-40B4-BE49-F238E27FC236}">
                <a16:creationId xmlns:a16="http://schemas.microsoft.com/office/drawing/2014/main" id="{74A216E9-3933-6349-9E9E-16F6A4CE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E13C8C1-D241-5849-8C4D-3BE2349FC1DA}"/>
              </a:ext>
            </a:extLst>
          </p:cNvPr>
          <p:cNvSpPr txBox="1"/>
          <p:nvPr/>
        </p:nvSpPr>
        <p:spPr>
          <a:xfrm>
            <a:off x="484632" y="599675"/>
            <a:ext cx="4498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D58B3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Prazer somos a </a:t>
            </a:r>
            <a:r>
              <a:rPr lang="pt-BR" sz="2100" b="1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33DC4C5-C0CB-B343-85DE-AC4B5B5234A8}"/>
              </a:ext>
            </a:extLst>
          </p:cNvPr>
          <p:cNvSpPr txBox="1"/>
          <p:nvPr/>
        </p:nvSpPr>
        <p:spPr>
          <a:xfrm>
            <a:off x="484632" y="941341"/>
            <a:ext cx="3200470" cy="1165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BR" sz="1200" dirty="0">
                <a:solidFill>
                  <a:srgbClr val="28292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STATO nasceu de status:</a:t>
            </a:r>
          </a:p>
          <a:p>
            <a:pPr>
              <a:lnSpc>
                <a:spcPts val="1740"/>
              </a:lnSpc>
            </a:pPr>
            <a:r>
              <a:rPr lang="pt-BR" sz="1200" dirty="0">
                <a:solidFill>
                  <a:srgbClr val="28292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 lugar de prestígio do indivíduo na sociedade. Traduz também o nosso olhar para as pessoas e como elas ocupam o centro da nossa atenção e dedicação.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F7FEF38-6C6C-D648-BAC8-B118ECB6EA26}"/>
              </a:ext>
            </a:extLst>
          </p:cNvPr>
          <p:cNvSpPr txBox="1"/>
          <p:nvPr/>
        </p:nvSpPr>
        <p:spPr>
          <a:xfrm>
            <a:off x="5244911" y="1754226"/>
            <a:ext cx="3200470" cy="612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pt-BR" sz="16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STATO é uma Consultoria </a:t>
            </a:r>
          </a:p>
          <a:p>
            <a:pPr>
              <a:lnSpc>
                <a:spcPts val="2120"/>
              </a:lnSpc>
            </a:pPr>
            <a:r>
              <a:rPr lang="pt-BR" sz="16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Movimentação de Talentos.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B9E97C0-06A3-AF44-97E8-753792197994}"/>
              </a:ext>
            </a:extLst>
          </p:cNvPr>
          <p:cNvSpPr txBox="1"/>
          <p:nvPr/>
        </p:nvSpPr>
        <p:spPr>
          <a:xfrm>
            <a:off x="5244911" y="2331438"/>
            <a:ext cx="3414457" cy="203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BR" sz="1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Nossa experiência em recrutamento de executivos, no desenvolvimento </a:t>
            </a:r>
            <a:r>
              <a:rPr lang="pt-BR" sz="1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organi-zacional</a:t>
            </a:r>
            <a:r>
              <a:rPr lang="pt-BR" sz="1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ou na transição de carreira nos permite atuar em todos os ciclos dos profissionais no ambiente corporativo, identificando, desenvolvendo e cuidando de pessoas para atingirem seus </a:t>
            </a:r>
            <a:r>
              <a:rPr lang="pt-BR" sz="13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pro-pósitos</a:t>
            </a:r>
            <a:r>
              <a:rPr lang="pt-BR" sz="1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profissionais e pessoais e, consequentemente, das organizações.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442FD4-2673-754C-9373-DB5FCAD6C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2250327"/>
            <a:ext cx="2095500" cy="2120900"/>
          </a:xfrm>
          <a:prstGeom prst="rect">
            <a:avLst/>
          </a:prstGeom>
        </p:spPr>
      </p:pic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206A717C-86AB-E215-253C-8858161F7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971"/>
          <a:stretch/>
        </p:blipFill>
        <p:spPr>
          <a:xfrm>
            <a:off x="-1016466" y="2571750"/>
            <a:ext cx="880999" cy="302522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EC0883-85D0-B1A6-EAE1-44017F80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17AA-0AE1-4940-B96B-9B4F05CB28FD}" type="slidenum">
              <a:rPr lang="pt-BR" smtClean="0"/>
              <a:t>3</a:t>
            </a:fld>
            <a:endParaRPr lang="pt-BR"/>
          </a:p>
        </p:txBody>
      </p:sp>
      <p:pic>
        <p:nvPicPr>
          <p:cNvPr id="14" name="Imagem 13" descr="Uma imagem contendo desenho&#10;&#10;Descrição gerada automaticamente">
            <a:extLst>
              <a:ext uri="{FF2B5EF4-FFF2-40B4-BE49-F238E27FC236}">
                <a16:creationId xmlns:a16="http://schemas.microsoft.com/office/drawing/2014/main" id="{8CD9DD0D-B5E7-4C42-A109-9DA328FB6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057" y="252802"/>
            <a:ext cx="850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4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7484200-E638-BB4D-ADC8-B6C7F300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930F807-6390-0948-9E23-A24F3F3C6CAE}"/>
              </a:ext>
            </a:extLst>
          </p:cNvPr>
          <p:cNvSpPr txBox="1"/>
          <p:nvPr/>
        </p:nvSpPr>
        <p:spPr>
          <a:xfrm>
            <a:off x="508658" y="370436"/>
            <a:ext cx="4143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D58B3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Atuação &amp; Ecossistema</a:t>
            </a:r>
            <a:r>
              <a:rPr lang="pt-B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C297F5B-F10E-D441-9C30-2973D2823D71}"/>
              </a:ext>
            </a:extLst>
          </p:cNvPr>
          <p:cNvSpPr txBox="1"/>
          <p:nvPr/>
        </p:nvSpPr>
        <p:spPr>
          <a:xfrm>
            <a:off x="508658" y="1162807"/>
            <a:ext cx="2678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STATO está há 32 anos no mercado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9BBCAC6-54B0-B146-BC57-1AE12B62912D}"/>
              </a:ext>
            </a:extLst>
          </p:cNvPr>
          <p:cNvSpPr txBox="1"/>
          <p:nvPr/>
        </p:nvSpPr>
        <p:spPr>
          <a:xfrm>
            <a:off x="508658" y="1765960"/>
            <a:ext cx="2678318" cy="2611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40"/>
              </a:lnSpc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Trabalhamos nas empresas, identificando, desenvolvendo e apoiando pessoas para o sucesso das organizações. Nosso jeito de trabalhar é objetivo, comprometido e transparente. Oferecemos ferramentas altamente especializadas para pessoas e empresas em seus ciclos de carreira e de gestão. Agora somos parte do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econssistema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pt-B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Group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Holding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</p:txBody>
      </p:sp>
      <p:pic>
        <p:nvPicPr>
          <p:cNvPr id="21" name="Imagem 20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EDD2EAAC-701C-B14B-818F-D7C4B89A7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866" y="718648"/>
            <a:ext cx="2324100" cy="2032000"/>
          </a:xfrm>
          <a:prstGeom prst="rect">
            <a:avLst/>
          </a:prstGeom>
        </p:spPr>
      </p:pic>
      <p:pic>
        <p:nvPicPr>
          <p:cNvPr id="23" name="Imagem 2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B1A498E6-6C04-BA4D-B228-2B2EE80E6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718648"/>
            <a:ext cx="2324100" cy="203200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20675E01-7430-884D-A6E2-F01540E84668}"/>
              </a:ext>
            </a:extLst>
          </p:cNvPr>
          <p:cNvSpPr txBox="1"/>
          <p:nvPr/>
        </p:nvSpPr>
        <p:spPr>
          <a:xfrm>
            <a:off x="6240420" y="780544"/>
            <a:ext cx="2214748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40"/>
              </a:lnSpc>
            </a:pPr>
            <a:r>
              <a:rPr lang="pt-BR" sz="11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OUTPLACEMENT</a:t>
            </a:r>
            <a:r>
              <a:rPr lang="pt-BR" sz="11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sz="1100" b="1" dirty="0">
                <a:solidFill>
                  <a:srgbClr val="D58B3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EMPREGABILIDADE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28D63A3-B37B-5443-89C5-973E16E59421}"/>
              </a:ext>
            </a:extLst>
          </p:cNvPr>
          <p:cNvSpPr txBox="1"/>
          <p:nvPr/>
        </p:nvSpPr>
        <p:spPr>
          <a:xfrm>
            <a:off x="3485336" y="898278"/>
            <a:ext cx="2226624" cy="27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40"/>
              </a:lnSpc>
            </a:pPr>
            <a:r>
              <a:rPr lang="pt-BR" sz="12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TALENT </a:t>
            </a:r>
            <a:r>
              <a:rPr lang="pt-BR" sz="1200" b="1" dirty="0">
                <a:solidFill>
                  <a:srgbClr val="D58B3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DEVELOPMENT</a:t>
            </a:r>
            <a:endParaRPr lang="pt-BR" sz="1100" b="1" dirty="0">
              <a:solidFill>
                <a:srgbClr val="D58B3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57FBD72-EB5B-7648-A1A1-16AC1917E6ED}"/>
              </a:ext>
            </a:extLst>
          </p:cNvPr>
          <p:cNvSpPr txBox="1"/>
          <p:nvPr/>
        </p:nvSpPr>
        <p:spPr>
          <a:xfrm>
            <a:off x="6212521" y="1308381"/>
            <a:ext cx="2270546" cy="130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pt-BR" sz="12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Transição de Carreira </a:t>
            </a:r>
          </a:p>
          <a:p>
            <a:pPr>
              <a:lnSpc>
                <a:spcPts val="1600"/>
              </a:lnSpc>
            </a:pPr>
            <a:r>
              <a:rPr lang="pt-BR" sz="12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Individual e para Grupos</a:t>
            </a:r>
          </a:p>
          <a:p>
            <a:pPr>
              <a:lnSpc>
                <a:spcPts val="1600"/>
              </a:lnSpc>
            </a:pPr>
            <a:r>
              <a:rPr lang="pt-BR" sz="12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Empreendedorismo</a:t>
            </a:r>
          </a:p>
          <a:p>
            <a:pPr>
              <a:lnSpc>
                <a:spcPts val="1600"/>
              </a:lnSpc>
            </a:pPr>
            <a:r>
              <a:rPr lang="pt-BR" sz="12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Preparação Novos Rumos </a:t>
            </a:r>
          </a:p>
          <a:p>
            <a:pPr>
              <a:lnSpc>
                <a:spcPts val="1600"/>
              </a:lnSpc>
            </a:pPr>
            <a:r>
              <a:rPr lang="pt-BR" sz="12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de Vida e Carreira</a:t>
            </a:r>
          </a:p>
          <a:p>
            <a:pPr>
              <a:lnSpc>
                <a:spcPts val="1600"/>
              </a:lnSpc>
            </a:pPr>
            <a:r>
              <a:rPr lang="pt-BR" sz="12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Projetos de Desmobilização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AAA2915-C248-E043-831F-9E390705A200}"/>
              </a:ext>
            </a:extLst>
          </p:cNvPr>
          <p:cNvSpPr txBox="1"/>
          <p:nvPr/>
        </p:nvSpPr>
        <p:spPr>
          <a:xfrm>
            <a:off x="3452750" y="1304105"/>
            <a:ext cx="2238500" cy="110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pt-BR" sz="12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Projetos</a:t>
            </a:r>
          </a:p>
          <a:p>
            <a:pPr>
              <a:lnSpc>
                <a:spcPts val="1600"/>
              </a:lnSpc>
            </a:pPr>
            <a:r>
              <a:rPr lang="pt-BR" sz="12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Assessments</a:t>
            </a:r>
          </a:p>
          <a:p>
            <a:pPr>
              <a:lnSpc>
                <a:spcPts val="1600"/>
              </a:lnSpc>
            </a:pPr>
            <a:r>
              <a:rPr lang="pt-BR" sz="12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Workshop</a:t>
            </a:r>
          </a:p>
          <a:p>
            <a:pPr>
              <a:lnSpc>
                <a:spcPts val="1600"/>
              </a:lnSpc>
            </a:pPr>
            <a:r>
              <a:rPr lang="pt-BR" sz="12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Coaching</a:t>
            </a:r>
          </a:p>
          <a:p>
            <a:pPr>
              <a:lnSpc>
                <a:spcPts val="1600"/>
              </a:lnSpc>
            </a:pPr>
            <a:r>
              <a:rPr lang="pt-BR" sz="1200" dirty="0">
                <a:solidFill>
                  <a:srgbClr val="60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Mapeamento de Talentos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42AB56D-37C9-4F8E-9EE0-95D0639535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99" t="29273" r="10927" b="13020"/>
          <a:stretch/>
        </p:blipFill>
        <p:spPr>
          <a:xfrm>
            <a:off x="3695634" y="2821892"/>
            <a:ext cx="4415177" cy="2215616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8F8683-3FEE-6933-08F0-D2C48D20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3014808"/>
            <a:ext cx="2057400" cy="273928"/>
          </a:xfrm>
        </p:spPr>
        <p:txBody>
          <a:bodyPr vert="horz" lIns="91440" tIns="45720" rIns="91440" bIns="45720" rtlCol="0" anchor="ctr"/>
          <a:lstStyle/>
          <a:p>
            <a:fld id="{2C2517AA-0AE1-4940-B96B-9B4F05CB28FD}" type="slidenum">
              <a:rPr lang="pt-BR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4</a:t>
            </a:fld>
            <a:endParaRPr lang="pt-BR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ço Reservado para Número de Slide 2">
            <a:extLst>
              <a:ext uri="{FF2B5EF4-FFF2-40B4-BE49-F238E27FC236}">
                <a16:creationId xmlns:a16="http://schemas.microsoft.com/office/drawing/2014/main" id="{8ECB7A8A-5630-1601-D7FC-5F9E4A20C319}"/>
              </a:ext>
            </a:extLst>
          </p:cNvPr>
          <p:cNvSpPr txBox="1">
            <a:spLocks/>
          </p:cNvSpPr>
          <p:nvPr/>
        </p:nvSpPr>
        <p:spPr>
          <a:xfrm>
            <a:off x="8718697" y="4699943"/>
            <a:ext cx="37194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2517AA-0AE1-4940-B96B-9B4F05CB28FD}" type="slidenum">
              <a:rPr lang="pt-BR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4</a:t>
            </a:fld>
            <a:endParaRPr lang="pt-BR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9" name="Imagem 18" descr="Uma imagem contendo desenho&#10;&#10;Descrição gerada automaticamente">
            <a:extLst>
              <a:ext uri="{FF2B5EF4-FFF2-40B4-BE49-F238E27FC236}">
                <a16:creationId xmlns:a16="http://schemas.microsoft.com/office/drawing/2014/main" id="{684A3AC1-A334-4B22-9C2D-407FE75D5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057" y="252802"/>
            <a:ext cx="850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95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Uma imagem contendo luz&#10;&#10;Descrição gerada automaticamente">
            <a:extLst>
              <a:ext uri="{FF2B5EF4-FFF2-40B4-BE49-F238E27FC236}">
                <a16:creationId xmlns:a16="http://schemas.microsoft.com/office/drawing/2014/main" id="{0001143B-8D9B-F240-B2B4-98F369FBF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9960558-6A76-274A-9569-61F71AA5A3A8}"/>
              </a:ext>
            </a:extLst>
          </p:cNvPr>
          <p:cNvSpPr txBox="1"/>
          <p:nvPr/>
        </p:nvSpPr>
        <p:spPr>
          <a:xfrm>
            <a:off x="569692" y="1923460"/>
            <a:ext cx="3075716" cy="247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pt-BR" sz="1200" dirty="0">
                <a:solidFill>
                  <a:srgbClr val="28292A"/>
                </a:solidFill>
                <a:latin typeface="Muli Light" pitchFamily="2" charset="77"/>
              </a:rPr>
              <a:t>Em tempos de carreiras globais e sem fronteiras, a </a:t>
            </a:r>
            <a:r>
              <a:rPr lang="pt-BR" sz="1200" dirty="0">
                <a:solidFill>
                  <a:srgbClr val="602D81"/>
                </a:solidFill>
                <a:latin typeface="Muli Medium" pitchFamily="2" charset="77"/>
              </a:rPr>
              <a:t>STATO</a:t>
            </a:r>
            <a:r>
              <a:rPr lang="pt-BR" sz="1200" dirty="0">
                <a:solidFill>
                  <a:srgbClr val="28292A"/>
                </a:solidFill>
                <a:latin typeface="Muli Light" pitchFamily="2" charset="77"/>
              </a:rPr>
              <a:t> faz-se presente em todos os continentes através da </a:t>
            </a:r>
            <a:r>
              <a:rPr lang="pt-BR" sz="1200" dirty="0" err="1">
                <a:solidFill>
                  <a:srgbClr val="602D81"/>
                </a:solidFill>
                <a:latin typeface="Muli Medium" pitchFamily="2" charset="77"/>
              </a:rPr>
              <a:t>Career</a:t>
            </a:r>
            <a:r>
              <a:rPr lang="pt-BR" sz="1200" dirty="0">
                <a:solidFill>
                  <a:srgbClr val="602D81"/>
                </a:solidFill>
                <a:latin typeface="Muli Medium" pitchFamily="2" charset="77"/>
              </a:rPr>
              <a:t> Star </a:t>
            </a:r>
            <a:r>
              <a:rPr lang="pt-BR" sz="1200" dirty="0" err="1">
                <a:solidFill>
                  <a:srgbClr val="602D81"/>
                </a:solidFill>
                <a:latin typeface="Muli Medium" pitchFamily="2" charset="77"/>
              </a:rPr>
              <a:t>Group</a:t>
            </a:r>
            <a:r>
              <a:rPr lang="pt-BR" sz="1200" dirty="0">
                <a:solidFill>
                  <a:srgbClr val="602D81"/>
                </a:solidFill>
                <a:latin typeface="Muli Medium" pitchFamily="2" charset="77"/>
              </a:rPr>
              <a:t>, </a:t>
            </a:r>
            <a:r>
              <a:rPr lang="pt-BR" sz="1200" dirty="0">
                <a:solidFill>
                  <a:srgbClr val="28292A"/>
                </a:solidFill>
                <a:latin typeface="Muli Light" pitchFamily="2" charset="77"/>
              </a:rPr>
              <a:t>maior empresa em transição de carreira do mundo, da qual  é sócia-fundadora. Os profissionais em transição de carreira recebem a consultoria de especialistas com conhecimento local profundo. </a:t>
            </a:r>
          </a:p>
          <a:p>
            <a:pPr>
              <a:lnSpc>
                <a:spcPts val="1740"/>
              </a:lnSpc>
            </a:pPr>
            <a:endParaRPr lang="pt-BR" sz="1200" dirty="0">
              <a:solidFill>
                <a:srgbClr val="28292A"/>
              </a:solidFill>
              <a:latin typeface="Muli Light" pitchFamily="2" charset="77"/>
            </a:endParaRPr>
          </a:p>
          <a:p>
            <a:pPr>
              <a:lnSpc>
                <a:spcPts val="1740"/>
              </a:lnSpc>
            </a:pPr>
            <a:endParaRPr lang="pt-BR" sz="1200" dirty="0">
              <a:solidFill>
                <a:srgbClr val="28292A"/>
              </a:solidFill>
              <a:latin typeface="Muli Light" pitchFamily="2" charset="77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F7C63E-0B87-D646-88A4-97E77AAE2092}"/>
              </a:ext>
            </a:extLst>
          </p:cNvPr>
          <p:cNvSpPr txBox="1"/>
          <p:nvPr/>
        </p:nvSpPr>
        <p:spPr>
          <a:xfrm>
            <a:off x="569692" y="1615683"/>
            <a:ext cx="4498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>
                <a:solidFill>
                  <a:srgbClr val="602D81"/>
                </a:solidFill>
                <a:latin typeface="Muli SemiBold" pitchFamily="2" charset="77"/>
                <a:cs typeface="LilyUPC" panose="020B0604020202020204" pitchFamily="34" charset="0"/>
              </a:rPr>
              <a:t>www.careerstargroup.com</a:t>
            </a:r>
            <a:endParaRPr lang="pt-BR" sz="1400" b="1" dirty="0">
              <a:solidFill>
                <a:srgbClr val="602D81"/>
              </a:solidFill>
              <a:latin typeface="Muli SemiBold" pitchFamily="2" charset="77"/>
              <a:cs typeface="LilyUPC" panose="020B0604020202020204" pitchFamily="34" charset="0"/>
            </a:endParaRPr>
          </a:p>
        </p:txBody>
      </p:sp>
      <p:pic>
        <p:nvPicPr>
          <p:cNvPr id="7" name="Imagem 6" descr="Uma imagem contendo desenho&#10;&#10;Descrição gerada automaticamente">
            <a:extLst>
              <a:ext uri="{FF2B5EF4-FFF2-40B4-BE49-F238E27FC236}">
                <a16:creationId xmlns:a16="http://schemas.microsoft.com/office/drawing/2014/main" id="{D8E3CD30-839C-924C-8803-215A1D6D2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40" y="749397"/>
            <a:ext cx="2120900" cy="1066800"/>
          </a:xfrm>
          <a:prstGeom prst="rect">
            <a:avLst/>
          </a:prstGeom>
        </p:spPr>
      </p:pic>
      <p:pic>
        <p:nvPicPr>
          <p:cNvPr id="14" name="Imagem 13" descr="Uma imagem contendo roxo, quarto, placa&#10;&#10;Descrição gerada automaticamente">
            <a:extLst>
              <a:ext uri="{FF2B5EF4-FFF2-40B4-BE49-F238E27FC236}">
                <a16:creationId xmlns:a16="http://schemas.microsoft.com/office/drawing/2014/main" id="{F2BA1689-457C-404F-9672-DB3F2ADEB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345" y="364014"/>
            <a:ext cx="5738558" cy="4050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8866040-F35F-0C40-859E-DCEB8839E5E7}"/>
              </a:ext>
            </a:extLst>
          </p:cNvPr>
          <p:cNvSpPr txBox="1"/>
          <p:nvPr/>
        </p:nvSpPr>
        <p:spPr>
          <a:xfrm>
            <a:off x="4048420" y="1632726"/>
            <a:ext cx="1652049" cy="83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</a:pPr>
            <a:r>
              <a:rPr lang="pt-BR" sz="1100" b="1" dirty="0">
                <a:solidFill>
                  <a:srgbClr val="28292A"/>
                </a:solidFill>
                <a:latin typeface="Muli SemiBold" pitchFamily="2" charset="77"/>
              </a:rPr>
              <a:t>800 Escritórios </a:t>
            </a:r>
          </a:p>
          <a:p>
            <a:pPr>
              <a:lnSpc>
                <a:spcPts val="1440"/>
              </a:lnSpc>
            </a:pPr>
            <a:r>
              <a:rPr lang="pt-BR" sz="1100" b="1" dirty="0">
                <a:solidFill>
                  <a:srgbClr val="D58B3F"/>
                </a:solidFill>
                <a:latin typeface="Muli SemiBold" pitchFamily="2" charset="77"/>
              </a:rPr>
              <a:t>em mais de 102 países</a:t>
            </a:r>
          </a:p>
          <a:p>
            <a:pPr>
              <a:lnSpc>
                <a:spcPts val="1740"/>
              </a:lnSpc>
            </a:pPr>
            <a:endParaRPr lang="pt-BR" sz="1200" dirty="0">
              <a:solidFill>
                <a:srgbClr val="28292A"/>
              </a:solidFill>
              <a:latin typeface="Muli Light" pitchFamily="2" charset="77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C1972BC-FF0D-8D43-93BD-0F1B747EF58A}"/>
              </a:ext>
            </a:extLst>
          </p:cNvPr>
          <p:cNvSpPr txBox="1"/>
          <p:nvPr/>
        </p:nvSpPr>
        <p:spPr>
          <a:xfrm>
            <a:off x="6454548" y="1695561"/>
            <a:ext cx="1905117" cy="119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40"/>
              </a:lnSpc>
            </a:pPr>
            <a:r>
              <a:rPr lang="pt-BR" sz="1100" b="1" dirty="0">
                <a:solidFill>
                  <a:srgbClr val="28292A"/>
                </a:solidFill>
                <a:latin typeface="Muli SemiBold" pitchFamily="2" charset="77"/>
              </a:rPr>
              <a:t>Ampla experiência em </a:t>
            </a:r>
          </a:p>
          <a:p>
            <a:pPr algn="ctr">
              <a:lnSpc>
                <a:spcPts val="1440"/>
              </a:lnSpc>
            </a:pPr>
            <a:r>
              <a:rPr lang="pt-BR" sz="1100" b="1" dirty="0">
                <a:solidFill>
                  <a:srgbClr val="28292A"/>
                </a:solidFill>
                <a:latin typeface="Muli SemiBold" pitchFamily="2" charset="77"/>
              </a:rPr>
              <a:t>gestão de projetos globais </a:t>
            </a:r>
            <a:r>
              <a:rPr lang="pt-BR" sz="1100" b="1" dirty="0">
                <a:solidFill>
                  <a:srgbClr val="D58B3F"/>
                </a:solidFill>
                <a:latin typeface="Muli SemiBold" pitchFamily="2" charset="77"/>
              </a:rPr>
              <a:t>de empregabilidade</a:t>
            </a:r>
          </a:p>
          <a:p>
            <a:pPr>
              <a:lnSpc>
                <a:spcPts val="1440"/>
              </a:lnSpc>
            </a:pPr>
            <a:endParaRPr lang="pt-BR" sz="1100" b="1" dirty="0">
              <a:solidFill>
                <a:srgbClr val="28292A"/>
              </a:solidFill>
              <a:latin typeface="Muli" pitchFamily="2" charset="77"/>
            </a:endParaRPr>
          </a:p>
          <a:p>
            <a:pPr>
              <a:lnSpc>
                <a:spcPts val="1740"/>
              </a:lnSpc>
            </a:pPr>
            <a:endParaRPr lang="pt-BR" sz="1200" dirty="0">
              <a:solidFill>
                <a:srgbClr val="28292A"/>
              </a:solidFill>
              <a:latin typeface="Muli Light" pitchFamily="2" charset="77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8983602-07CE-D245-BA41-9321332BD51C}"/>
              </a:ext>
            </a:extLst>
          </p:cNvPr>
          <p:cNvSpPr txBox="1"/>
          <p:nvPr/>
        </p:nvSpPr>
        <p:spPr>
          <a:xfrm>
            <a:off x="3958157" y="3231153"/>
            <a:ext cx="1832574" cy="44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</a:pPr>
            <a:r>
              <a:rPr lang="pt-BR" sz="1100" b="1" dirty="0">
                <a:solidFill>
                  <a:srgbClr val="28292A"/>
                </a:solidFill>
                <a:latin typeface="Muli SemiBold" pitchFamily="2" charset="77"/>
              </a:rPr>
              <a:t>Cobertura global </a:t>
            </a:r>
          </a:p>
          <a:p>
            <a:pPr>
              <a:lnSpc>
                <a:spcPts val="1440"/>
              </a:lnSpc>
            </a:pPr>
            <a:r>
              <a:rPr lang="pt-BR" sz="1100" b="1" dirty="0">
                <a:solidFill>
                  <a:srgbClr val="28292A"/>
                </a:solidFill>
                <a:latin typeface="Muli SemiBold" pitchFamily="2" charset="77"/>
              </a:rPr>
              <a:t>com </a:t>
            </a:r>
            <a:r>
              <a:rPr lang="pt-BR" sz="1100" b="1" dirty="0">
                <a:solidFill>
                  <a:srgbClr val="D58B3F"/>
                </a:solidFill>
                <a:latin typeface="Muli SemiBold" pitchFamily="2" charset="77"/>
              </a:rPr>
              <a:t>especialização local</a:t>
            </a:r>
            <a:endParaRPr lang="pt-BR" sz="1200" dirty="0">
              <a:solidFill>
                <a:srgbClr val="D58B3F"/>
              </a:solidFill>
              <a:latin typeface="Muli Light" pitchFamily="2" charset="77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E209FCB-E40E-9B46-8E64-AAD438FBBA0E}"/>
              </a:ext>
            </a:extLst>
          </p:cNvPr>
          <p:cNvSpPr txBox="1"/>
          <p:nvPr/>
        </p:nvSpPr>
        <p:spPr>
          <a:xfrm>
            <a:off x="6761609" y="3464409"/>
            <a:ext cx="1832574" cy="61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</a:pPr>
            <a:r>
              <a:rPr lang="pt-BR" sz="1100" b="1" dirty="0">
                <a:solidFill>
                  <a:srgbClr val="28292A"/>
                </a:solidFill>
                <a:latin typeface="Muli SemiBold" pitchFamily="2" charset="77"/>
              </a:rPr>
              <a:t>Atendimento de 7 mil empresas e mais de </a:t>
            </a:r>
            <a:r>
              <a:rPr lang="pt-BR" sz="1100" b="1" dirty="0">
                <a:solidFill>
                  <a:srgbClr val="D58B3F"/>
                </a:solidFill>
                <a:latin typeface="Muli SemiBold" pitchFamily="2" charset="77"/>
              </a:rPr>
              <a:t>100 mil profissionais por ano</a:t>
            </a:r>
            <a:endParaRPr lang="pt-BR" sz="1200" dirty="0">
              <a:solidFill>
                <a:srgbClr val="D58B3F"/>
              </a:solidFill>
              <a:latin typeface="Muli Light" pitchFamily="2" charset="77"/>
            </a:endParaRPr>
          </a:p>
        </p:txBody>
      </p:sp>
      <p:pic>
        <p:nvPicPr>
          <p:cNvPr id="13" name="Imagem 12" descr="Uma imagem contendo desenho&#10;&#10;Descrição gerada automaticamente">
            <a:extLst>
              <a:ext uri="{FF2B5EF4-FFF2-40B4-BE49-F238E27FC236}">
                <a16:creationId xmlns:a16="http://schemas.microsoft.com/office/drawing/2014/main" id="{D453FD66-A0A0-4279-8E24-3325AEC9C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057" y="252802"/>
            <a:ext cx="850900" cy="419100"/>
          </a:xfrm>
          <a:prstGeom prst="rect">
            <a:avLst/>
          </a:prstGeom>
        </p:spPr>
      </p:pic>
      <p:sp>
        <p:nvSpPr>
          <p:cNvPr id="15" name="Espaço Reservado para Número de Slide 2">
            <a:extLst>
              <a:ext uri="{FF2B5EF4-FFF2-40B4-BE49-F238E27FC236}">
                <a16:creationId xmlns:a16="http://schemas.microsoft.com/office/drawing/2014/main" id="{9F45A46A-34E7-4082-9041-D8CECA232C6E}"/>
              </a:ext>
            </a:extLst>
          </p:cNvPr>
          <p:cNvSpPr txBox="1">
            <a:spLocks/>
          </p:cNvSpPr>
          <p:nvPr/>
        </p:nvSpPr>
        <p:spPr>
          <a:xfrm>
            <a:off x="8718697" y="4699943"/>
            <a:ext cx="37194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2517AA-0AE1-4940-B96B-9B4F05CB28FD}" type="slidenum">
              <a:rPr lang="pt-BR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5</a:t>
            </a:fld>
            <a:endParaRPr lang="pt-BR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456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undo preto com letras brancas&#10;&#10;Descrição gerada automaticamente">
            <a:extLst>
              <a:ext uri="{FF2B5EF4-FFF2-40B4-BE49-F238E27FC236}">
                <a16:creationId xmlns:a16="http://schemas.microsoft.com/office/drawing/2014/main" id="{6FFA09EA-86BC-8D42-A49F-A0445B4E2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35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39DC293-262C-2042-80BD-AA810EAC28AC}"/>
              </a:ext>
            </a:extLst>
          </p:cNvPr>
          <p:cNvSpPr txBox="1"/>
          <p:nvPr/>
        </p:nvSpPr>
        <p:spPr>
          <a:xfrm>
            <a:off x="899160" y="4024798"/>
            <a:ext cx="73456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metodologia é </a:t>
            </a:r>
            <a:r>
              <a:rPr lang="pt-BR" sz="1100" dirty="0" err="1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orientativa</a:t>
            </a:r>
            <a:r>
              <a:rPr lang="pt-BR" sz="11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mas deve respeitar a necessidade individual de cada assessorado. O consultor deve assumir o papel de avaliador da situação para guiar seu assessorado pelas fases e dar prioridade para as etapas que trarão melhores resultados a cada expectativa.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A9CF26B-F428-7742-8C6F-697556117147}"/>
              </a:ext>
            </a:extLst>
          </p:cNvPr>
          <p:cNvSpPr txBox="1"/>
          <p:nvPr/>
        </p:nvSpPr>
        <p:spPr>
          <a:xfrm>
            <a:off x="899160" y="736778"/>
            <a:ext cx="7345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 processo de </a:t>
            </a:r>
            <a:r>
              <a:rPr lang="pt-BR" sz="1100" dirty="0" err="1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Outplacement</a:t>
            </a:r>
            <a:r>
              <a:rPr lang="pt-BR" sz="11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Individual segue uma metodologia estruturada em 3 etapas, </a:t>
            </a:r>
          </a:p>
          <a:p>
            <a:pPr algn="ctr"/>
            <a:r>
              <a:rPr lang="pt-BR" sz="11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podem conter diferenças de acordo com o tipo de programa oferecido: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5CC95F-146B-E34B-AD94-EAE3F30F24EE}"/>
              </a:ext>
            </a:extLst>
          </p:cNvPr>
          <p:cNvSpPr txBox="1"/>
          <p:nvPr/>
        </p:nvSpPr>
        <p:spPr>
          <a:xfrm>
            <a:off x="365161" y="228968"/>
            <a:ext cx="2445941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pt-BR" dirty="0">
                <a:solidFill>
                  <a:srgbClr val="D58B3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Transição </a:t>
            </a:r>
            <a:r>
              <a:rPr lang="pt-BR" dirty="0">
                <a:solidFill>
                  <a:srgbClr val="622C8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Carreira</a:t>
            </a:r>
          </a:p>
        </p:txBody>
      </p:sp>
      <p:pic>
        <p:nvPicPr>
          <p:cNvPr id="16" name="Imagem 15" descr="Fundo preto com letras brancas&#10;&#10;Descrição gerada automaticamente">
            <a:extLst>
              <a:ext uri="{FF2B5EF4-FFF2-40B4-BE49-F238E27FC236}">
                <a16:creationId xmlns:a16="http://schemas.microsoft.com/office/drawing/2014/main" id="{DA8547D9-6AB9-374C-B1C9-5DF537578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000"/>
          <a:stretch/>
        </p:blipFill>
        <p:spPr>
          <a:xfrm>
            <a:off x="-141363" y="1552776"/>
            <a:ext cx="1645920" cy="2103372"/>
          </a:xfrm>
          <a:prstGeom prst="rect">
            <a:avLst/>
          </a:prstGeom>
        </p:spPr>
      </p:pic>
      <p:pic>
        <p:nvPicPr>
          <p:cNvPr id="18" name="Imagem 17" descr="Uma imagem contendo objeto, relógio, medidor, luz&#10;&#10;Descrição gerada automaticamente">
            <a:extLst>
              <a:ext uri="{FF2B5EF4-FFF2-40B4-BE49-F238E27FC236}">
                <a16:creationId xmlns:a16="http://schemas.microsoft.com/office/drawing/2014/main" id="{E1C300D4-76ED-7B4B-90BB-BA68DF5C2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38" y="1041990"/>
            <a:ext cx="7505700" cy="3136900"/>
          </a:xfrm>
          <a:prstGeom prst="rect">
            <a:avLst/>
          </a:prstGeom>
        </p:spPr>
      </p:pic>
      <p:pic>
        <p:nvPicPr>
          <p:cNvPr id="20" name="Imagem 19" descr="Uma imagem contendo comida, quarto, desenho&#10;&#10;Descrição gerada automaticamente">
            <a:extLst>
              <a:ext uri="{FF2B5EF4-FFF2-40B4-BE49-F238E27FC236}">
                <a16:creationId xmlns:a16="http://schemas.microsoft.com/office/drawing/2014/main" id="{F58ED493-B512-864F-BB5F-DBB39E066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215" y="3044958"/>
            <a:ext cx="939800" cy="8255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00125E4-AC17-8C49-A9AB-CB6CB87E2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343" y="2910938"/>
            <a:ext cx="952500" cy="9017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6A09DE8-637E-2F43-B231-833C6FE4F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63" y="2829058"/>
            <a:ext cx="1181100" cy="1041400"/>
          </a:xfrm>
          <a:prstGeom prst="rect">
            <a:avLst/>
          </a:prstGeom>
        </p:spPr>
      </p:pic>
      <p:pic>
        <p:nvPicPr>
          <p:cNvPr id="25" name="Imagem 2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499B65E-91C0-C543-8815-6E205156B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000"/>
          <a:stretch/>
        </p:blipFill>
        <p:spPr>
          <a:xfrm>
            <a:off x="7781856" y="1552776"/>
            <a:ext cx="1645920" cy="2103372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7021BF06-4A3F-FF4F-87C1-8DEAD16E769E}"/>
              </a:ext>
            </a:extLst>
          </p:cNvPr>
          <p:cNvSpPr txBox="1"/>
          <p:nvPr/>
        </p:nvSpPr>
        <p:spPr>
          <a:xfrm>
            <a:off x="1349198" y="1607601"/>
            <a:ext cx="1693721" cy="151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t-BR" sz="1000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Assimilar o momento,</a:t>
            </a:r>
          </a:p>
          <a:p>
            <a:pPr>
              <a:lnSpc>
                <a:spcPts val="1400"/>
              </a:lnSpc>
            </a:pPr>
            <a:r>
              <a:rPr lang="pt-BR" sz="1000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levantar o histórico do profissional através </a:t>
            </a:r>
          </a:p>
          <a:p>
            <a:pPr>
              <a:lnSpc>
                <a:spcPts val="1400"/>
              </a:lnSpc>
            </a:pPr>
            <a:r>
              <a:rPr lang="pt-BR" sz="1000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ferramentas de </a:t>
            </a:r>
            <a:r>
              <a:rPr lang="pt-BR" sz="1000" dirty="0" err="1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assessment</a:t>
            </a:r>
            <a:r>
              <a:rPr lang="pt-BR" sz="1000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entender </a:t>
            </a:r>
          </a:p>
          <a:p>
            <a:pPr>
              <a:lnSpc>
                <a:spcPts val="1400"/>
              </a:lnSpc>
            </a:pPr>
            <a:r>
              <a:rPr lang="pt-BR" sz="1000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definir o novo objetivo, perspectivas e </a:t>
            </a:r>
            <a:r>
              <a:rPr lang="pt-BR" sz="1000" dirty="0" err="1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possi-bilidades</a:t>
            </a:r>
            <a:r>
              <a:rPr lang="pt-BR" sz="1000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DC22C0C-DD10-5E48-9EA9-E67F6708002E}"/>
              </a:ext>
            </a:extLst>
          </p:cNvPr>
          <p:cNvSpPr txBox="1"/>
          <p:nvPr/>
        </p:nvSpPr>
        <p:spPr>
          <a:xfrm>
            <a:off x="1745898" y="1416841"/>
            <a:ext cx="76332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t-BR" sz="1300" b="1" dirty="0">
                <a:solidFill>
                  <a:srgbClr val="745BA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THINK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E3565C7-B606-994E-B1BF-210D8422D44D}"/>
              </a:ext>
            </a:extLst>
          </p:cNvPr>
          <p:cNvSpPr txBox="1"/>
          <p:nvPr/>
        </p:nvSpPr>
        <p:spPr>
          <a:xfrm>
            <a:off x="3713375" y="1607601"/>
            <a:ext cx="1799116" cy="151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pt-BR" sz="1000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Desenvolver, de maneira</a:t>
            </a:r>
          </a:p>
          <a:p>
            <a:pPr algn="ctr">
              <a:lnSpc>
                <a:spcPts val="1400"/>
              </a:lnSpc>
            </a:pPr>
            <a:r>
              <a:rPr lang="pt-BR" sz="1000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prática e com suporte</a:t>
            </a:r>
          </a:p>
          <a:p>
            <a:pPr algn="ctr">
              <a:lnSpc>
                <a:spcPts val="1400"/>
              </a:lnSpc>
            </a:pPr>
            <a:r>
              <a:rPr lang="pt-BR" sz="1000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consistente, um plano de</a:t>
            </a:r>
          </a:p>
          <a:p>
            <a:pPr algn="ctr">
              <a:lnSpc>
                <a:spcPts val="1400"/>
              </a:lnSpc>
            </a:pPr>
            <a:r>
              <a:rPr lang="pt-BR" sz="1000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ação que contemple todas as variáveis para o novo momento de carreira e, eventualmente, para um </a:t>
            </a:r>
            <a:r>
              <a:rPr lang="pt-BR" sz="1000" b="1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Plano </a:t>
            </a:r>
            <a:r>
              <a:rPr lang="pt-BR" sz="1000" b="1" dirty="0" err="1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</a:t>
            </a:r>
            <a:r>
              <a:rPr lang="pt-BR" sz="1000" b="1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sz="1000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paralelo.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9C7C23E-680B-504D-A290-C7A2D4BFE6FB}"/>
              </a:ext>
            </a:extLst>
          </p:cNvPr>
          <p:cNvSpPr txBox="1"/>
          <p:nvPr/>
        </p:nvSpPr>
        <p:spPr>
          <a:xfrm>
            <a:off x="4273779" y="1416841"/>
            <a:ext cx="67067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pt-BR" sz="1300" b="1" dirty="0">
                <a:solidFill>
                  <a:srgbClr val="745BA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D105A1D-469F-A543-AF96-FFF7F2FA5986}"/>
              </a:ext>
            </a:extLst>
          </p:cNvPr>
          <p:cNvSpPr txBox="1"/>
          <p:nvPr/>
        </p:nvSpPr>
        <p:spPr>
          <a:xfrm>
            <a:off x="6082296" y="1607601"/>
            <a:ext cx="1771949" cy="975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pt-BR" sz="1000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Abordar o mercado para acelerar a implementação do </a:t>
            </a:r>
            <a:r>
              <a:rPr lang="pt-BR" sz="1000" b="1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Plano de Ação </a:t>
            </a:r>
          </a:p>
          <a:p>
            <a:pPr algn="r">
              <a:lnSpc>
                <a:spcPts val="1400"/>
              </a:lnSpc>
            </a:pPr>
            <a:r>
              <a:rPr lang="pt-BR" sz="1000" dirty="0">
                <a:solidFill>
                  <a:srgbClr val="46315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a conexão com o novo momento de carreira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F3E60B0-706A-D440-8236-99B37D16778D}"/>
              </a:ext>
            </a:extLst>
          </p:cNvPr>
          <p:cNvSpPr txBox="1"/>
          <p:nvPr/>
        </p:nvSpPr>
        <p:spPr>
          <a:xfrm>
            <a:off x="6338485" y="1416841"/>
            <a:ext cx="153548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pt-BR" sz="1300" b="1" dirty="0">
                <a:solidFill>
                  <a:srgbClr val="E29F6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 TO MARKET</a:t>
            </a:r>
          </a:p>
        </p:txBody>
      </p:sp>
      <p:pic>
        <p:nvPicPr>
          <p:cNvPr id="21" name="Imagem 20" descr="Uma imagem contendo desenho&#10;&#10;Descrição gerada automaticamente">
            <a:extLst>
              <a:ext uri="{FF2B5EF4-FFF2-40B4-BE49-F238E27FC236}">
                <a16:creationId xmlns:a16="http://schemas.microsoft.com/office/drawing/2014/main" id="{37E05013-0999-497A-9215-D63D1056D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057" y="252802"/>
            <a:ext cx="850900" cy="419100"/>
          </a:xfrm>
          <a:prstGeom prst="rect">
            <a:avLst/>
          </a:prstGeom>
        </p:spPr>
      </p:pic>
      <p:sp>
        <p:nvSpPr>
          <p:cNvPr id="23" name="Espaço Reservado para Número de Slide 2">
            <a:extLst>
              <a:ext uri="{FF2B5EF4-FFF2-40B4-BE49-F238E27FC236}">
                <a16:creationId xmlns:a16="http://schemas.microsoft.com/office/drawing/2014/main" id="{885F31D1-94B8-421C-8EA5-4430AB04D037}"/>
              </a:ext>
            </a:extLst>
          </p:cNvPr>
          <p:cNvSpPr txBox="1">
            <a:spLocks/>
          </p:cNvSpPr>
          <p:nvPr/>
        </p:nvSpPr>
        <p:spPr>
          <a:xfrm>
            <a:off x="8718697" y="4699943"/>
            <a:ext cx="37194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2517AA-0AE1-4940-B96B-9B4F05CB28FD}" type="slidenum">
              <a:rPr lang="pt-BR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6</a:t>
            </a:fld>
            <a:endParaRPr lang="pt-BR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67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undo preto com letras brancas&#10;&#10;Descrição gerada automaticamente">
            <a:extLst>
              <a:ext uri="{FF2B5EF4-FFF2-40B4-BE49-F238E27FC236}">
                <a16:creationId xmlns:a16="http://schemas.microsoft.com/office/drawing/2014/main" id="{65B98172-DC3D-044D-A36E-91FF5BA32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8" y="0"/>
            <a:ext cx="9144000" cy="51435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54DD634-A1F1-4841-BB10-BF0C57E9B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" y="0"/>
            <a:ext cx="9144000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8E8249B-598D-3742-9665-4FCE9D66D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210" y="2396016"/>
            <a:ext cx="406400" cy="393700"/>
          </a:xfrm>
          <a:prstGeom prst="rect">
            <a:avLst/>
          </a:prstGeom>
        </p:spPr>
      </p:pic>
      <p:pic>
        <p:nvPicPr>
          <p:cNvPr id="11" name="Imagem 10" descr="Uma imagem contendo desenho, quarto&#10;&#10;Descrição gerada automaticamente">
            <a:extLst>
              <a:ext uri="{FF2B5EF4-FFF2-40B4-BE49-F238E27FC236}">
                <a16:creationId xmlns:a16="http://schemas.microsoft.com/office/drawing/2014/main" id="{5A25C4B1-8CBF-974A-871B-7B728031F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820" y="2403194"/>
            <a:ext cx="431800" cy="393700"/>
          </a:xfrm>
          <a:prstGeom prst="rect">
            <a:avLst/>
          </a:prstGeom>
        </p:spPr>
      </p:pic>
      <p:pic>
        <p:nvPicPr>
          <p:cNvPr id="13" name="Imagem 12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3086FD73-C3EA-484D-A9BA-8AC23B389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605" y="2730526"/>
            <a:ext cx="381000" cy="431800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183922-1F1F-5E46-8B93-36F63EEE4767}"/>
              </a:ext>
            </a:extLst>
          </p:cNvPr>
          <p:cNvSpPr txBox="1"/>
          <p:nvPr/>
        </p:nvSpPr>
        <p:spPr>
          <a:xfrm>
            <a:off x="306344" y="404456"/>
            <a:ext cx="5234920" cy="38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pt-BR" dirty="0">
                <a:solidFill>
                  <a:schemeClr val="bg1"/>
                </a:solidFill>
                <a:latin typeface="Muli Light" pitchFamily="2" charset="77"/>
                <a:cs typeface="LilyUPC" panose="020B0604020202020204" pitchFamily="34" charset="0"/>
              </a:rPr>
              <a:t>JORNADA DO PARTICIPANTE </a:t>
            </a:r>
            <a:endParaRPr lang="pt-BR" dirty="0">
              <a:solidFill>
                <a:schemeClr val="bg1"/>
              </a:solidFill>
              <a:latin typeface="Muli Medium" pitchFamily="2" charset="77"/>
              <a:cs typeface="LilyUPC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6D80084-100C-4148-B5D8-57A0276B2A30}"/>
              </a:ext>
            </a:extLst>
          </p:cNvPr>
          <p:cNvSpPr txBox="1"/>
          <p:nvPr/>
        </p:nvSpPr>
        <p:spPr>
          <a:xfrm>
            <a:off x="3124962" y="4280907"/>
            <a:ext cx="2894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622C80"/>
                </a:solidFill>
                <a:latin typeface="Muli SemiBold" pitchFamily="2" charset="77"/>
              </a:rPr>
              <a:t> GESTÃO DO PROJETO DE TRANSIÇÃO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E9F9B70-1AA1-CF49-9E68-710A13FCA344}"/>
              </a:ext>
            </a:extLst>
          </p:cNvPr>
          <p:cNvSpPr txBox="1"/>
          <p:nvPr/>
        </p:nvSpPr>
        <p:spPr>
          <a:xfrm>
            <a:off x="6647813" y="4501181"/>
            <a:ext cx="2894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7359A5"/>
                </a:solidFill>
                <a:latin typeface="Muli Medium" pitchFamily="2" charset="77"/>
              </a:rPr>
              <a:t>* 03 primeiras etapas obrigatórias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088EFBF-4CD9-4943-B12B-AEBACB3B2A6E}"/>
              </a:ext>
            </a:extLst>
          </p:cNvPr>
          <p:cNvSpPr txBox="1"/>
          <p:nvPr/>
        </p:nvSpPr>
        <p:spPr>
          <a:xfrm>
            <a:off x="2495847" y="2819757"/>
            <a:ext cx="5437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err="1">
                <a:solidFill>
                  <a:schemeClr val="bg1"/>
                </a:solidFill>
                <a:latin typeface="Muli" pitchFamily="2" charset="77"/>
              </a:rPr>
              <a:t>Think</a:t>
            </a:r>
            <a:endParaRPr lang="pt-BR" sz="1050" b="1" dirty="0">
              <a:solidFill>
                <a:schemeClr val="bg1"/>
              </a:solidFill>
              <a:latin typeface="Muli" pitchFamily="2" charset="77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6E74310-D80B-B74C-BD6B-72E8F820787E}"/>
              </a:ext>
            </a:extLst>
          </p:cNvPr>
          <p:cNvSpPr txBox="1"/>
          <p:nvPr/>
        </p:nvSpPr>
        <p:spPr>
          <a:xfrm>
            <a:off x="4924200" y="2465682"/>
            <a:ext cx="5437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err="1">
                <a:solidFill>
                  <a:schemeClr val="bg1"/>
                </a:solidFill>
                <a:latin typeface="Muli" pitchFamily="2" charset="77"/>
              </a:rPr>
              <a:t>Plan</a:t>
            </a:r>
            <a:endParaRPr lang="pt-BR" sz="1050" b="1" dirty="0">
              <a:solidFill>
                <a:schemeClr val="bg1"/>
              </a:solidFill>
              <a:latin typeface="Muli" pitchFamily="2" charset="77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B94DF31-7CA1-654C-91F8-2524B45CC27D}"/>
              </a:ext>
            </a:extLst>
          </p:cNvPr>
          <p:cNvSpPr txBox="1"/>
          <p:nvPr/>
        </p:nvSpPr>
        <p:spPr>
          <a:xfrm>
            <a:off x="7072447" y="2486538"/>
            <a:ext cx="94596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60"/>
              </a:lnSpc>
            </a:pPr>
            <a:r>
              <a:rPr lang="pt-BR" sz="1000" b="1" dirty="0">
                <a:solidFill>
                  <a:schemeClr val="bg1"/>
                </a:solidFill>
                <a:latin typeface="Muli" pitchFamily="2" charset="77"/>
              </a:rPr>
              <a:t>Go </a:t>
            </a:r>
            <a:r>
              <a:rPr lang="pt-BR" sz="1000" b="1" dirty="0" err="1">
                <a:solidFill>
                  <a:schemeClr val="bg1"/>
                </a:solidFill>
                <a:latin typeface="Muli" pitchFamily="2" charset="77"/>
              </a:rPr>
              <a:t>to</a:t>
            </a:r>
            <a:r>
              <a:rPr lang="pt-BR" sz="1000" b="1" dirty="0">
                <a:solidFill>
                  <a:schemeClr val="bg1"/>
                </a:solidFill>
                <a:latin typeface="Muli" pitchFamily="2" charset="77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Muli" pitchFamily="2" charset="77"/>
              </a:rPr>
              <a:t>market</a:t>
            </a:r>
            <a:endParaRPr lang="pt-BR" sz="1000" b="1" dirty="0">
              <a:solidFill>
                <a:schemeClr val="bg1"/>
              </a:solidFill>
              <a:latin typeface="Muli" pitchFamily="2" charset="77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D1CD90BC-287C-794C-9CF9-A67CCF8FE875}"/>
              </a:ext>
            </a:extLst>
          </p:cNvPr>
          <p:cNvSpPr txBox="1"/>
          <p:nvPr/>
        </p:nvSpPr>
        <p:spPr>
          <a:xfrm>
            <a:off x="658674" y="2092187"/>
            <a:ext cx="81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7458A5"/>
                </a:solidFill>
                <a:latin typeface="Muli SemiBold" pitchFamily="2" charset="77"/>
              </a:rPr>
              <a:t>* Inicial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6965A2D-D3EE-E04A-A240-D8A7BD5387AF}"/>
              </a:ext>
            </a:extLst>
          </p:cNvPr>
          <p:cNvSpPr txBox="1"/>
          <p:nvPr/>
        </p:nvSpPr>
        <p:spPr>
          <a:xfrm>
            <a:off x="680269" y="2233356"/>
            <a:ext cx="119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452E59"/>
                </a:solidFill>
                <a:latin typeface="Muli Medium" pitchFamily="2" charset="77"/>
              </a:rPr>
              <a:t>Portal e </a:t>
            </a:r>
          </a:p>
          <a:p>
            <a:r>
              <a:rPr lang="pt-BR" sz="900" dirty="0">
                <a:solidFill>
                  <a:srgbClr val="452E59"/>
                </a:solidFill>
                <a:latin typeface="Muli Medium" pitchFamily="2" charset="77"/>
              </a:rPr>
              <a:t>Apresentação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194289A2-ABBE-9746-94F6-962466C5D361}"/>
              </a:ext>
            </a:extLst>
          </p:cNvPr>
          <p:cNvSpPr txBox="1"/>
          <p:nvPr/>
        </p:nvSpPr>
        <p:spPr>
          <a:xfrm>
            <a:off x="1449712" y="2008944"/>
            <a:ext cx="119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rgbClr val="452E59"/>
                </a:solidFill>
                <a:latin typeface="Muli Medium" pitchFamily="2" charset="77"/>
              </a:rPr>
              <a:t>Perfil Campeão </a:t>
            </a:r>
          </a:p>
          <a:p>
            <a:pPr algn="ctr"/>
            <a:r>
              <a:rPr lang="pt-BR" sz="900" dirty="0">
                <a:solidFill>
                  <a:srgbClr val="452E59"/>
                </a:solidFill>
                <a:latin typeface="Muli Medium" pitchFamily="2" charset="77"/>
              </a:rPr>
              <a:t>e otimização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8770829-C7F3-FA45-947D-4FC543D321ED}"/>
              </a:ext>
            </a:extLst>
          </p:cNvPr>
          <p:cNvSpPr txBox="1"/>
          <p:nvPr/>
        </p:nvSpPr>
        <p:spPr>
          <a:xfrm>
            <a:off x="1726565" y="1866379"/>
            <a:ext cx="818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err="1">
                <a:solidFill>
                  <a:srgbClr val="7458A5"/>
                </a:solidFill>
                <a:latin typeface="Muli SemiBold" pitchFamily="2" charset="77"/>
              </a:rPr>
              <a:t>Linkedln</a:t>
            </a:r>
            <a:endParaRPr lang="pt-BR" sz="900" b="1" dirty="0">
              <a:solidFill>
                <a:srgbClr val="7458A5"/>
              </a:solidFill>
              <a:latin typeface="Muli SemiBold" pitchFamily="2" charset="77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8F1774A7-5D33-8D45-BF53-8507ADB725EB}"/>
              </a:ext>
            </a:extLst>
          </p:cNvPr>
          <p:cNvSpPr txBox="1"/>
          <p:nvPr/>
        </p:nvSpPr>
        <p:spPr>
          <a:xfrm>
            <a:off x="2096211" y="1706830"/>
            <a:ext cx="14591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rgbClr val="452E59"/>
                </a:solidFill>
                <a:latin typeface="Muli Medium" pitchFamily="2" charset="77"/>
              </a:rPr>
              <a:t>Autoconhecimento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8C7DDD3-C2A1-AD4F-B48F-F0282D96D5A6}"/>
              </a:ext>
            </a:extLst>
          </p:cNvPr>
          <p:cNvSpPr txBox="1"/>
          <p:nvPr/>
        </p:nvSpPr>
        <p:spPr>
          <a:xfrm>
            <a:off x="2402228" y="1578084"/>
            <a:ext cx="896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err="1">
                <a:solidFill>
                  <a:srgbClr val="7458A5"/>
                </a:solidFill>
                <a:latin typeface="Muli SemiBold" pitchFamily="2" charset="77"/>
              </a:rPr>
              <a:t>Assessment</a:t>
            </a:r>
            <a:endParaRPr lang="pt-BR" sz="900" b="1" dirty="0">
              <a:solidFill>
                <a:srgbClr val="7458A5"/>
              </a:solidFill>
              <a:latin typeface="Muli SemiBold" pitchFamily="2" charset="77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73FF8A1-54E5-3348-8BCE-8BEFAEF35A91}"/>
              </a:ext>
            </a:extLst>
          </p:cNvPr>
          <p:cNvSpPr txBox="1"/>
          <p:nvPr/>
        </p:nvSpPr>
        <p:spPr>
          <a:xfrm>
            <a:off x="2791748" y="2265687"/>
            <a:ext cx="119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rgbClr val="D58B3F"/>
                </a:solidFill>
                <a:latin typeface="Muli Medium" pitchFamily="2" charset="77"/>
              </a:rPr>
              <a:t>Abertura de novas</a:t>
            </a:r>
          </a:p>
          <a:p>
            <a:pPr algn="ctr"/>
            <a:r>
              <a:rPr lang="pt-BR" sz="900" dirty="0">
                <a:solidFill>
                  <a:srgbClr val="D58B3F"/>
                </a:solidFill>
                <a:latin typeface="Muli Medium" pitchFamily="2" charset="77"/>
              </a:rPr>
              <a:t>possibilidades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3FB77F00-51FB-5A42-A113-A09946334BD6}"/>
              </a:ext>
            </a:extLst>
          </p:cNvPr>
          <p:cNvSpPr txBox="1"/>
          <p:nvPr/>
        </p:nvSpPr>
        <p:spPr>
          <a:xfrm>
            <a:off x="2914505" y="2078222"/>
            <a:ext cx="106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7458A5"/>
                </a:solidFill>
                <a:latin typeface="Muli SemiBold" pitchFamily="2" charset="77"/>
              </a:rPr>
              <a:t>Mercado Alvo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F7633446-72D1-794C-AE49-AEB67A092FC6}"/>
              </a:ext>
            </a:extLst>
          </p:cNvPr>
          <p:cNvSpPr txBox="1"/>
          <p:nvPr/>
        </p:nvSpPr>
        <p:spPr>
          <a:xfrm>
            <a:off x="3902110" y="1512371"/>
            <a:ext cx="1475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7458A5"/>
                </a:solidFill>
                <a:latin typeface="Muli SemiBold" pitchFamily="2" charset="77"/>
              </a:rPr>
              <a:t>Simulado de Entrevista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FD654D9B-7C52-9043-ADEE-CF345FE18B88}"/>
              </a:ext>
            </a:extLst>
          </p:cNvPr>
          <p:cNvSpPr txBox="1"/>
          <p:nvPr/>
        </p:nvSpPr>
        <p:spPr>
          <a:xfrm>
            <a:off x="3855233" y="1641717"/>
            <a:ext cx="15127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rgbClr val="452E59"/>
                </a:solidFill>
                <a:latin typeface="Muli Medium" pitchFamily="2" charset="77"/>
              </a:rPr>
              <a:t>Gravação + Feedback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53424BF-3FA5-164E-8780-7AA1FBE4578E}"/>
              </a:ext>
            </a:extLst>
          </p:cNvPr>
          <p:cNvSpPr txBox="1"/>
          <p:nvPr/>
        </p:nvSpPr>
        <p:spPr>
          <a:xfrm>
            <a:off x="5300366" y="1893528"/>
            <a:ext cx="12701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7458A5"/>
                </a:solidFill>
                <a:latin typeface="Muli SemiBold" pitchFamily="2" charset="77"/>
              </a:rPr>
              <a:t>Marketing Pessoal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83BEB43-4908-5648-9213-409A3AA724F7}"/>
              </a:ext>
            </a:extLst>
          </p:cNvPr>
          <p:cNvSpPr txBox="1"/>
          <p:nvPr/>
        </p:nvSpPr>
        <p:spPr>
          <a:xfrm>
            <a:off x="5352008" y="2017913"/>
            <a:ext cx="1067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rgbClr val="452E59"/>
                </a:solidFill>
                <a:latin typeface="Muli Medium" pitchFamily="2" charset="77"/>
              </a:rPr>
              <a:t>Como melhorar a sua marca pessoal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A823BF1B-CB1C-9B4B-BD92-0E25366346C9}"/>
              </a:ext>
            </a:extLst>
          </p:cNvPr>
          <p:cNvSpPr txBox="1"/>
          <p:nvPr/>
        </p:nvSpPr>
        <p:spPr>
          <a:xfrm>
            <a:off x="6844829" y="1429127"/>
            <a:ext cx="12701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7458A5"/>
                </a:solidFill>
                <a:latin typeface="Muli SemiBold" pitchFamily="2" charset="77"/>
              </a:rPr>
              <a:t>Acompanhamento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DDAF756D-4929-1947-83B9-B2713ACF7DEE}"/>
              </a:ext>
            </a:extLst>
          </p:cNvPr>
          <p:cNvSpPr txBox="1"/>
          <p:nvPr/>
        </p:nvSpPr>
        <p:spPr>
          <a:xfrm>
            <a:off x="6310687" y="1579582"/>
            <a:ext cx="225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rgbClr val="452E59"/>
                </a:solidFill>
                <a:latin typeface="Muli Medium" pitchFamily="2" charset="77"/>
              </a:rPr>
              <a:t>A cada 20 dias para revisão e reestruturação de estratégias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6C51554-33D0-4743-BA70-597D1119C420}"/>
              </a:ext>
            </a:extLst>
          </p:cNvPr>
          <p:cNvSpPr txBox="1"/>
          <p:nvPr/>
        </p:nvSpPr>
        <p:spPr>
          <a:xfrm>
            <a:off x="727285" y="3342429"/>
            <a:ext cx="13319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900" b="1" dirty="0">
                <a:solidFill>
                  <a:srgbClr val="7458A5"/>
                </a:solidFill>
                <a:latin typeface="Muli SemiBold"/>
              </a:rPr>
              <a:t>* Perfil e Planejamento de Carreira</a:t>
            </a:r>
            <a:endParaRPr lang="pt-BR" sz="900" b="1" dirty="0">
              <a:solidFill>
                <a:srgbClr val="7458A5"/>
              </a:solidFill>
              <a:latin typeface="Muli SemiBold" pitchFamily="2" charset="77"/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F292FA1-4920-8241-AB24-D0110F3CA359}"/>
              </a:ext>
            </a:extLst>
          </p:cNvPr>
          <p:cNvSpPr txBox="1"/>
          <p:nvPr/>
        </p:nvSpPr>
        <p:spPr>
          <a:xfrm>
            <a:off x="2160920" y="3483437"/>
            <a:ext cx="14803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7458A5"/>
                </a:solidFill>
                <a:latin typeface="Muli SemiBold" pitchFamily="2" charset="77"/>
              </a:rPr>
              <a:t>* Elaboração do CV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68690446-99E0-E64D-B58F-046C0674E059}"/>
              </a:ext>
            </a:extLst>
          </p:cNvPr>
          <p:cNvSpPr txBox="1"/>
          <p:nvPr/>
        </p:nvSpPr>
        <p:spPr>
          <a:xfrm>
            <a:off x="3916015" y="3105041"/>
            <a:ext cx="8345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7458A5"/>
                </a:solidFill>
                <a:latin typeface="Muli SemiBold" pitchFamily="2" charset="77"/>
              </a:rPr>
              <a:t>Networking 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23564571-BDC4-EE42-8010-62D0CA713DE2}"/>
              </a:ext>
            </a:extLst>
          </p:cNvPr>
          <p:cNvSpPr txBox="1"/>
          <p:nvPr/>
        </p:nvSpPr>
        <p:spPr>
          <a:xfrm>
            <a:off x="3796907" y="3243938"/>
            <a:ext cx="105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rgbClr val="452E59"/>
                </a:solidFill>
                <a:latin typeface="Muli Medium" pitchFamily="2" charset="77"/>
              </a:rPr>
              <a:t>Desenvolvendo conexões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14F4B29D-6900-8A4A-B571-5D86DB2FB099}"/>
              </a:ext>
            </a:extLst>
          </p:cNvPr>
          <p:cNvSpPr txBox="1"/>
          <p:nvPr/>
        </p:nvSpPr>
        <p:spPr>
          <a:xfrm>
            <a:off x="4755629" y="3119919"/>
            <a:ext cx="1391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7458A5"/>
                </a:solidFill>
                <a:latin typeface="Muli SemiBold" pitchFamily="2" charset="77"/>
              </a:rPr>
              <a:t>Análise do Simulado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489B1662-35D6-7F41-8AAE-C7A12E451FE1}"/>
              </a:ext>
            </a:extLst>
          </p:cNvPr>
          <p:cNvSpPr txBox="1"/>
          <p:nvPr/>
        </p:nvSpPr>
        <p:spPr>
          <a:xfrm>
            <a:off x="4864689" y="3255389"/>
            <a:ext cx="106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rgbClr val="452E59"/>
                </a:solidFill>
                <a:latin typeface="Muli Medium" pitchFamily="2" charset="77"/>
              </a:rPr>
              <a:t>Devolutiva da gravação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BC63AD6C-EC0E-DA44-A149-149E56FAF1ED}"/>
              </a:ext>
            </a:extLst>
          </p:cNvPr>
          <p:cNvSpPr txBox="1"/>
          <p:nvPr/>
        </p:nvSpPr>
        <p:spPr>
          <a:xfrm>
            <a:off x="6103576" y="3065204"/>
            <a:ext cx="8464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err="1">
                <a:solidFill>
                  <a:srgbClr val="7458A5"/>
                </a:solidFill>
                <a:latin typeface="Muli SemiBold" pitchFamily="2" charset="77"/>
              </a:rPr>
              <a:t>One-to-One</a:t>
            </a:r>
            <a:endParaRPr lang="pt-BR" sz="900" b="1" dirty="0">
              <a:solidFill>
                <a:srgbClr val="7458A5"/>
              </a:solidFill>
              <a:latin typeface="Muli SemiBold" pitchFamily="2" charset="77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516FCDDE-32EE-0842-B976-53A805487375}"/>
              </a:ext>
            </a:extLst>
          </p:cNvPr>
          <p:cNvSpPr txBox="1"/>
          <p:nvPr/>
        </p:nvSpPr>
        <p:spPr>
          <a:xfrm>
            <a:off x="5982985" y="3206223"/>
            <a:ext cx="1067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rgbClr val="452E59"/>
                </a:solidFill>
                <a:latin typeface="Muli Medium" pitchFamily="2" charset="77"/>
              </a:rPr>
              <a:t>Conexões</a:t>
            </a:r>
          </a:p>
          <a:p>
            <a:pPr algn="ctr"/>
            <a:r>
              <a:rPr lang="pt-BR" sz="900" dirty="0" err="1">
                <a:solidFill>
                  <a:srgbClr val="452E59"/>
                </a:solidFill>
                <a:latin typeface="Muli Medium" pitchFamily="2" charset="77"/>
              </a:rPr>
              <a:t>Headhunter</a:t>
            </a:r>
            <a:r>
              <a:rPr lang="pt-BR" sz="900" dirty="0">
                <a:solidFill>
                  <a:srgbClr val="452E59"/>
                </a:solidFill>
                <a:latin typeface="Muli Medium" pitchFamily="2" charset="77"/>
              </a:rPr>
              <a:t> e Mercado Alvo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E63A1737-EDD7-0044-A061-54C9D8C8CAF9}"/>
              </a:ext>
            </a:extLst>
          </p:cNvPr>
          <p:cNvSpPr txBox="1"/>
          <p:nvPr/>
        </p:nvSpPr>
        <p:spPr>
          <a:xfrm>
            <a:off x="7103785" y="3166085"/>
            <a:ext cx="93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rgbClr val="7458A5"/>
                </a:solidFill>
                <a:latin typeface="Muli SemiBold" pitchFamily="2" charset="77"/>
              </a:rPr>
              <a:t>Finalização do Programa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89ED9C4-E49F-3046-B136-CA9219BCCF9C}"/>
              </a:ext>
            </a:extLst>
          </p:cNvPr>
          <p:cNvSpPr txBox="1"/>
          <p:nvPr/>
        </p:nvSpPr>
        <p:spPr>
          <a:xfrm>
            <a:off x="6924702" y="3428604"/>
            <a:ext cx="12903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rgbClr val="452E59"/>
                </a:solidFill>
                <a:latin typeface="Muli Medium" pitchFamily="2" charset="77"/>
              </a:rPr>
              <a:t>Encerramento frente a recolocação ou término do prazo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55E71811-FF15-3546-A86A-64BAE401F55F}"/>
              </a:ext>
            </a:extLst>
          </p:cNvPr>
          <p:cNvSpPr txBox="1"/>
          <p:nvPr/>
        </p:nvSpPr>
        <p:spPr>
          <a:xfrm>
            <a:off x="7888954" y="2682652"/>
            <a:ext cx="1270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7458A5"/>
                </a:solidFill>
                <a:latin typeface="Muli SemiBold" pitchFamily="2" charset="77"/>
              </a:rPr>
              <a:t>Objetivo Profissional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2BE35A87-841B-CC43-96F7-4B2B8E426402}"/>
              </a:ext>
            </a:extLst>
          </p:cNvPr>
          <p:cNvSpPr txBox="1"/>
          <p:nvPr/>
        </p:nvSpPr>
        <p:spPr>
          <a:xfrm>
            <a:off x="276865" y="2831398"/>
            <a:ext cx="1270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7458A5"/>
                </a:solidFill>
                <a:latin typeface="Muli SemiBold" pitchFamily="2" charset="77"/>
              </a:rPr>
              <a:t>Início</a:t>
            </a:r>
          </a:p>
        </p:txBody>
      </p:sp>
      <p:pic>
        <p:nvPicPr>
          <p:cNvPr id="56" name="Imagem 55" descr="Uma imagem contendo desenho&#10;&#10;Descrição gerada automaticamente">
            <a:extLst>
              <a:ext uri="{FF2B5EF4-FFF2-40B4-BE49-F238E27FC236}">
                <a16:creationId xmlns:a16="http://schemas.microsoft.com/office/drawing/2014/main" id="{52E16545-BDEF-4D40-B60F-A9C729034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057" y="252802"/>
            <a:ext cx="850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198DC769-F1B5-624D-A4E7-00BD1BBE2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" y="-696"/>
            <a:ext cx="9144000" cy="51435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F387F0-F234-A741-095F-FECDF727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C2517AA-0AE1-4940-B96B-9B4F05CB28FD}" type="slidenum">
              <a:rPr lang="pt-BR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8</a:t>
            </a:fld>
            <a:endParaRPr lang="pt-BR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26BD4A4E-CD82-B225-7366-B5EC63B87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219" y="353152"/>
            <a:ext cx="2881877" cy="2072531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4CFA5429-CB55-70AD-BEBC-12FF49882313}"/>
              </a:ext>
            </a:extLst>
          </p:cNvPr>
          <p:cNvSpPr txBox="1"/>
          <p:nvPr/>
        </p:nvSpPr>
        <p:spPr>
          <a:xfrm>
            <a:off x="244238" y="1294501"/>
            <a:ext cx="4229605" cy="327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40"/>
              </a:lnSpc>
            </a:pPr>
            <a:r>
              <a:rPr lang="pt-BR" sz="1100" b="1" dirty="0">
                <a:solidFill>
                  <a:srgbClr val="54277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Prospecção Ativa: </a:t>
            </a:r>
          </a:p>
          <a:p>
            <a:pPr>
              <a:lnSpc>
                <a:spcPts val="1340"/>
              </a:lnSpc>
            </a:pPr>
            <a:r>
              <a:rPr lang="pt-BR" sz="1000" dirty="0">
                <a:solidFill>
                  <a:srgbClr val="70687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Captação de posições nos principais canais de vagas, sites </a:t>
            </a:r>
          </a:p>
          <a:p>
            <a:pPr>
              <a:lnSpc>
                <a:spcPts val="1340"/>
              </a:lnSpc>
            </a:pPr>
            <a:r>
              <a:rPr lang="pt-BR" sz="1000" dirty="0">
                <a:solidFill>
                  <a:srgbClr val="70687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empregos, páginas de empresas e consultorias, blogs, redes sociais, entre outros.</a:t>
            </a:r>
          </a:p>
          <a:p>
            <a:pPr>
              <a:lnSpc>
                <a:spcPts val="1340"/>
              </a:lnSpc>
            </a:pPr>
            <a:endParaRPr lang="pt-BR" sz="1000" dirty="0">
              <a:solidFill>
                <a:srgbClr val="70687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ts val="1340"/>
              </a:lnSpc>
            </a:pPr>
            <a:r>
              <a:rPr lang="pt-BR" sz="1100" b="1" dirty="0">
                <a:solidFill>
                  <a:srgbClr val="734BB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Prospecção Passiva: </a:t>
            </a:r>
          </a:p>
          <a:p>
            <a:pPr>
              <a:lnSpc>
                <a:spcPts val="1340"/>
              </a:lnSpc>
            </a:pPr>
            <a:r>
              <a:rPr lang="pt-BR" sz="1000" dirty="0">
                <a:solidFill>
                  <a:srgbClr val="70687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Posições recebidas por RELACIONAMENTO, através de empresas e Headhunters parceiros da área de Mercado.</a:t>
            </a:r>
          </a:p>
          <a:p>
            <a:pPr>
              <a:lnSpc>
                <a:spcPts val="1340"/>
              </a:lnSpc>
            </a:pPr>
            <a:endParaRPr lang="pt-BR" sz="1000" dirty="0">
              <a:solidFill>
                <a:srgbClr val="70687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ts val="1340"/>
              </a:lnSpc>
            </a:pPr>
            <a:r>
              <a:rPr lang="pt-BR" sz="1100" b="1" dirty="0" err="1">
                <a:solidFill>
                  <a:srgbClr val="A76DB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</a:t>
            </a:r>
            <a:r>
              <a:rPr lang="pt-BR" sz="1100" b="1" dirty="0">
                <a:solidFill>
                  <a:srgbClr val="A76DB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sz="1100" b="1" dirty="0" err="1">
                <a:solidFill>
                  <a:srgbClr val="A76DB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</a:t>
            </a:r>
            <a:r>
              <a:rPr lang="pt-BR" sz="1100" b="1" dirty="0">
                <a:solidFill>
                  <a:srgbClr val="A76DB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sz="1100" b="1" dirty="0" err="1">
                <a:solidFill>
                  <a:srgbClr val="A76DB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</a:t>
            </a:r>
            <a:r>
              <a:rPr lang="pt-BR" sz="1100" b="1" dirty="0">
                <a:solidFill>
                  <a:srgbClr val="A76DB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pPr>
              <a:lnSpc>
                <a:spcPts val="1340"/>
              </a:lnSpc>
            </a:pPr>
            <a:r>
              <a:rPr lang="pt-BR" sz="1000" dirty="0">
                <a:solidFill>
                  <a:srgbClr val="70687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Mapeamento e instrumentalização para abordagem a Headhunters e empresas de interesse por meio de apresentação/conexão com possíveis gestores.</a:t>
            </a:r>
          </a:p>
          <a:p>
            <a:pPr>
              <a:lnSpc>
                <a:spcPts val="1340"/>
              </a:lnSpc>
            </a:pPr>
            <a:endParaRPr lang="pt-BR" sz="1200" dirty="0">
              <a:solidFill>
                <a:srgbClr val="706875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ts val="1340"/>
              </a:lnSpc>
            </a:pPr>
            <a:r>
              <a:rPr lang="pt-BR" sz="1100" b="1" dirty="0">
                <a:solidFill>
                  <a:srgbClr val="8D00A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Networking: </a:t>
            </a:r>
          </a:p>
          <a:p>
            <a:pPr>
              <a:lnSpc>
                <a:spcPts val="1340"/>
              </a:lnSpc>
            </a:pPr>
            <a:r>
              <a:rPr lang="pt-BR" sz="1000" dirty="0">
                <a:solidFill>
                  <a:srgbClr val="706875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Instrumentalização do assessorado sobre como criar, alimentar e manter uma rede de contatos ativa, bem como desenvolvimento de estratégias para abordar esta rede e influenciá-la. </a:t>
            </a:r>
          </a:p>
          <a:p>
            <a:pPr>
              <a:lnSpc>
                <a:spcPts val="1540"/>
              </a:lnSpc>
            </a:pPr>
            <a:endParaRPr lang="pt-BR" sz="1200" dirty="0">
              <a:solidFill>
                <a:srgbClr val="5F2D8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E381C7D-24C8-195B-74C3-5709F1A30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92745"/>
            <a:ext cx="5382193" cy="2749918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8D8F00BE-A8E4-2B0E-F6A0-7E14764BD873}"/>
              </a:ext>
            </a:extLst>
          </p:cNvPr>
          <p:cNvSpPr txBox="1"/>
          <p:nvPr/>
        </p:nvSpPr>
        <p:spPr>
          <a:xfrm>
            <a:off x="244238" y="370517"/>
            <a:ext cx="5288437" cy="641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pt-BR" dirty="0">
                <a:solidFill>
                  <a:srgbClr val="5F2D8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Mecânicas de conexão </a:t>
            </a:r>
          </a:p>
          <a:p>
            <a:pPr>
              <a:lnSpc>
                <a:spcPts val="2160"/>
              </a:lnSpc>
            </a:pPr>
            <a:r>
              <a:rPr lang="pt-BR" dirty="0">
                <a:solidFill>
                  <a:srgbClr val="D58B3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executivos com o mercado	</a:t>
            </a:r>
            <a:endParaRPr lang="pt-BR" dirty="0">
              <a:solidFill>
                <a:srgbClr val="622C8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Espaço Reservado para Número de Slide 2">
            <a:extLst>
              <a:ext uri="{FF2B5EF4-FFF2-40B4-BE49-F238E27FC236}">
                <a16:creationId xmlns:a16="http://schemas.microsoft.com/office/drawing/2014/main" id="{FAA5D8F1-A65F-4BF4-9471-DF3E2CE60561}"/>
              </a:ext>
            </a:extLst>
          </p:cNvPr>
          <p:cNvSpPr txBox="1">
            <a:spLocks/>
          </p:cNvSpPr>
          <p:nvPr/>
        </p:nvSpPr>
        <p:spPr>
          <a:xfrm>
            <a:off x="8718697" y="4699943"/>
            <a:ext cx="37194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2517AA-0AE1-4940-B96B-9B4F05CB28FD}" type="slidenum">
              <a:rPr lang="pt-BR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8</a:t>
            </a:fld>
            <a:endParaRPr lang="pt-BR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computador, mesa&#10;&#10;Descrição gerada automaticamente">
            <a:extLst>
              <a:ext uri="{FF2B5EF4-FFF2-40B4-BE49-F238E27FC236}">
                <a16:creationId xmlns:a16="http://schemas.microsoft.com/office/drawing/2014/main" id="{1FD2A86D-AD50-BE47-B7A1-DBD311D43E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8"/>
            <a:ext cx="9144000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3443A14-4B5C-D54B-8EF7-07CF543F840A}"/>
              </a:ext>
            </a:extLst>
          </p:cNvPr>
          <p:cNvSpPr txBox="1"/>
          <p:nvPr/>
        </p:nvSpPr>
        <p:spPr>
          <a:xfrm>
            <a:off x="431800" y="2208958"/>
            <a:ext cx="5070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>
                <a:solidFill>
                  <a:srgbClr val="602D81"/>
                </a:solidFill>
                <a:latin typeface="Muli Light" pitchFamily="2" charset="77"/>
                <a:cs typeface="LilyUPC" panose="020B0604020202020204" pitchFamily="34" charset="0"/>
              </a:rPr>
              <a:t>Obrigada!</a:t>
            </a:r>
            <a:endParaRPr lang="pt-BR" sz="1900" b="1" dirty="0">
              <a:solidFill>
                <a:srgbClr val="D58B3F"/>
              </a:solidFill>
              <a:latin typeface="Muli SemiBold" pitchFamily="2" charset="77"/>
              <a:cs typeface="LilyUPC" panose="020B0604020202020204" pitchFamily="34" charset="0"/>
            </a:endParaRPr>
          </a:p>
        </p:txBody>
      </p:sp>
      <p:pic>
        <p:nvPicPr>
          <p:cNvPr id="8" name="Imagem 7" descr="Uma imagem contendo desenho&#10;&#10;Descrição gerada automaticamente">
            <a:extLst>
              <a:ext uri="{FF2B5EF4-FFF2-40B4-BE49-F238E27FC236}">
                <a16:creationId xmlns:a16="http://schemas.microsoft.com/office/drawing/2014/main" id="{6E430EF3-1676-634C-8DC7-9FCBE5206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057" y="252802"/>
            <a:ext cx="850900" cy="419100"/>
          </a:xfrm>
          <a:prstGeom prst="rect">
            <a:avLst/>
          </a:prstGeom>
        </p:spPr>
      </p:pic>
      <p:sp>
        <p:nvSpPr>
          <p:cNvPr id="9" name="Espaço Reservado para Número de Slide 2">
            <a:extLst>
              <a:ext uri="{FF2B5EF4-FFF2-40B4-BE49-F238E27FC236}">
                <a16:creationId xmlns:a16="http://schemas.microsoft.com/office/drawing/2014/main" id="{E7B5A0B0-8E16-4863-930F-2358D0F6A498}"/>
              </a:ext>
            </a:extLst>
          </p:cNvPr>
          <p:cNvSpPr txBox="1">
            <a:spLocks/>
          </p:cNvSpPr>
          <p:nvPr/>
        </p:nvSpPr>
        <p:spPr>
          <a:xfrm>
            <a:off x="8718697" y="4699943"/>
            <a:ext cx="37194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2517AA-0AE1-4940-B96B-9B4F05CB28FD}" type="slidenum">
              <a:rPr lang="pt-BR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9</a:t>
            </a:fld>
            <a:endParaRPr lang="pt-BR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594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13232</TotalTime>
  <Words>713</Words>
  <Application>Microsoft Office PowerPoint</Application>
  <PresentationFormat>Personalizar</PresentationFormat>
  <Paragraphs>117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Muli</vt:lpstr>
      <vt:lpstr>Muli ExtraLight</vt:lpstr>
      <vt:lpstr>Muli Light</vt:lpstr>
      <vt:lpstr>Muli Medium</vt:lpstr>
      <vt:lpstr>Muli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Milena Rosa</dc:creator>
  <cp:lastModifiedBy>Cristiane Aliaga Ferreira</cp:lastModifiedBy>
  <cp:revision>166</cp:revision>
  <dcterms:created xsi:type="dcterms:W3CDTF">2020-02-04T05:56:42Z</dcterms:created>
  <dcterms:modified xsi:type="dcterms:W3CDTF">2022-11-08T17:07:05Z</dcterms:modified>
</cp:coreProperties>
</file>